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9"/>
  </p:notesMasterIdLst>
  <p:sldIdLst>
    <p:sldId id="256" r:id="rId2"/>
    <p:sldId id="643" r:id="rId3"/>
    <p:sldId id="626" r:id="rId4"/>
    <p:sldId id="259" r:id="rId5"/>
    <p:sldId id="656" r:id="rId6"/>
    <p:sldId id="261" r:id="rId7"/>
    <p:sldId id="546" r:id="rId8"/>
    <p:sldId id="547" r:id="rId9"/>
    <p:sldId id="477" r:id="rId10"/>
    <p:sldId id="647" r:id="rId11"/>
    <p:sldId id="648" r:id="rId12"/>
    <p:sldId id="649" r:id="rId13"/>
    <p:sldId id="558" r:id="rId14"/>
    <p:sldId id="650" r:id="rId15"/>
    <p:sldId id="613" r:id="rId16"/>
    <p:sldId id="652" r:id="rId17"/>
    <p:sldId id="663" r:id="rId18"/>
    <p:sldId id="664" r:id="rId19"/>
    <p:sldId id="646" r:id="rId20"/>
    <p:sldId id="653" r:id="rId21"/>
    <p:sldId id="654" r:id="rId22"/>
    <p:sldId id="375" r:id="rId23"/>
    <p:sldId id="655" r:id="rId24"/>
    <p:sldId id="2720" r:id="rId25"/>
    <p:sldId id="657" r:id="rId26"/>
    <p:sldId id="616" r:id="rId27"/>
    <p:sldId id="597" r:id="rId28"/>
    <p:sldId id="658" r:id="rId29"/>
    <p:sldId id="668" r:id="rId30"/>
    <p:sldId id="629" r:id="rId31"/>
    <p:sldId id="630" r:id="rId32"/>
    <p:sldId id="631" r:id="rId33"/>
    <p:sldId id="627" r:id="rId34"/>
    <p:sldId id="628" r:id="rId35"/>
    <p:sldId id="659" r:id="rId36"/>
    <p:sldId id="661" r:id="rId37"/>
    <p:sldId id="666" r:id="rId38"/>
    <p:sldId id="2713" r:id="rId39"/>
    <p:sldId id="662" r:id="rId40"/>
    <p:sldId id="614" r:id="rId41"/>
    <p:sldId id="528" r:id="rId42"/>
    <p:sldId id="2706" r:id="rId43"/>
    <p:sldId id="531" r:id="rId44"/>
    <p:sldId id="542" r:id="rId45"/>
    <p:sldId id="532" r:id="rId46"/>
    <p:sldId id="519" r:id="rId47"/>
    <p:sldId id="669" r:id="rId48"/>
    <p:sldId id="667" r:id="rId49"/>
    <p:sldId id="520" r:id="rId50"/>
    <p:sldId id="619" r:id="rId51"/>
    <p:sldId id="620" r:id="rId52"/>
    <p:sldId id="521" r:id="rId53"/>
    <p:sldId id="522" r:id="rId54"/>
    <p:sldId id="523" r:id="rId55"/>
    <p:sldId id="524" r:id="rId56"/>
    <p:sldId id="527" r:id="rId57"/>
    <p:sldId id="632" r:id="rId58"/>
    <p:sldId id="642" r:id="rId59"/>
    <p:sldId id="535" r:id="rId60"/>
    <p:sldId id="541" r:id="rId61"/>
    <p:sldId id="536" r:id="rId62"/>
    <p:sldId id="537" r:id="rId63"/>
    <p:sldId id="538" r:id="rId64"/>
    <p:sldId id="539" r:id="rId65"/>
    <p:sldId id="540" r:id="rId66"/>
    <p:sldId id="633" r:id="rId67"/>
    <p:sldId id="612" r:id="rId68"/>
    <p:sldId id="598" r:id="rId69"/>
    <p:sldId id="2707" r:id="rId70"/>
    <p:sldId id="605" r:id="rId71"/>
    <p:sldId id="2708" r:id="rId72"/>
    <p:sldId id="606" r:id="rId73"/>
    <p:sldId id="429" r:id="rId74"/>
    <p:sldId id="430" r:id="rId75"/>
    <p:sldId id="638" r:id="rId76"/>
    <p:sldId id="602" r:id="rId77"/>
    <p:sldId id="2709" r:id="rId78"/>
    <p:sldId id="639" r:id="rId79"/>
    <p:sldId id="604" r:id="rId80"/>
    <p:sldId id="603" r:id="rId81"/>
    <p:sldId id="624" r:id="rId82"/>
    <p:sldId id="543" r:id="rId83"/>
    <p:sldId id="257" r:id="rId84"/>
    <p:sldId id="595" r:id="rId85"/>
    <p:sldId id="599" r:id="rId86"/>
    <p:sldId id="312" r:id="rId87"/>
    <p:sldId id="560" r:id="rId88"/>
    <p:sldId id="561" r:id="rId89"/>
    <p:sldId id="490" r:id="rId90"/>
    <p:sldId id="500" r:id="rId91"/>
    <p:sldId id="2684" r:id="rId92"/>
    <p:sldId id="2694" r:id="rId93"/>
    <p:sldId id="2636" r:id="rId94"/>
    <p:sldId id="563" r:id="rId95"/>
    <p:sldId id="2679" r:id="rId96"/>
    <p:sldId id="564" r:id="rId97"/>
    <p:sldId id="544" r:id="rId98"/>
    <p:sldId id="2695" r:id="rId99"/>
    <p:sldId id="2688" r:id="rId100"/>
    <p:sldId id="2687" r:id="rId101"/>
    <p:sldId id="569" r:id="rId102"/>
    <p:sldId id="570" r:id="rId103"/>
    <p:sldId id="566" r:id="rId104"/>
    <p:sldId id="571" r:id="rId105"/>
    <p:sldId id="572" r:id="rId106"/>
    <p:sldId id="573" r:id="rId107"/>
    <p:sldId id="574" r:id="rId108"/>
    <p:sldId id="575" r:id="rId109"/>
    <p:sldId id="2710" r:id="rId110"/>
    <p:sldId id="2654" r:id="rId111"/>
    <p:sldId id="579" r:id="rId112"/>
    <p:sldId id="2696" r:id="rId113"/>
    <p:sldId id="2697" r:id="rId114"/>
    <p:sldId id="621" r:id="rId115"/>
    <p:sldId id="2711" r:id="rId116"/>
    <p:sldId id="622" r:id="rId117"/>
    <p:sldId id="2718" r:id="rId118"/>
    <p:sldId id="2699" r:id="rId119"/>
    <p:sldId id="493" r:id="rId120"/>
    <p:sldId id="494" r:id="rId121"/>
    <p:sldId id="2660" r:id="rId122"/>
    <p:sldId id="287" r:id="rId123"/>
    <p:sldId id="497" r:id="rId124"/>
    <p:sldId id="2670" r:id="rId125"/>
    <p:sldId id="293" r:id="rId126"/>
    <p:sldId id="295" r:id="rId127"/>
    <p:sldId id="291" r:id="rId128"/>
    <p:sldId id="296" r:id="rId129"/>
    <p:sldId id="298" r:id="rId130"/>
    <p:sldId id="2714" r:id="rId131"/>
    <p:sldId id="2691" r:id="rId132"/>
    <p:sldId id="2671" r:id="rId133"/>
    <p:sldId id="2657" r:id="rId134"/>
    <p:sldId id="2675" r:id="rId135"/>
    <p:sldId id="2676" r:id="rId136"/>
    <p:sldId id="2677" r:id="rId137"/>
    <p:sldId id="601" r:id="rId138"/>
    <p:sldId id="2700" r:id="rId139"/>
    <p:sldId id="2715" r:id="rId140"/>
    <p:sldId id="2716" r:id="rId141"/>
    <p:sldId id="2719" r:id="rId142"/>
    <p:sldId id="2712" r:id="rId143"/>
    <p:sldId id="2678" r:id="rId144"/>
    <p:sldId id="2702" r:id="rId145"/>
    <p:sldId id="2705" r:id="rId146"/>
    <p:sldId id="2717" r:id="rId147"/>
    <p:sldId id="2704" r:id="rId148"/>
  </p:sldIdLst>
  <p:sldSz cx="9144000" cy="5143500" type="screen16x9"/>
  <p:notesSz cx="7099300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55" Type="http://schemas.openxmlformats.org/officeDocument/2006/relationships/customXml" Target="../customXml/item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ustomXml" Target="../customXml/item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86" tIns="47094" rIns="94186" bIns="470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86" tIns="47094" rIns="94186" bIns="47094" rtlCol="0"/>
          <a:lstStyle>
            <a:lvl1pPr algn="r">
              <a:defRPr sz="1300"/>
            </a:lvl1pPr>
          </a:lstStyle>
          <a:p>
            <a:fld id="{1D89DBC6-27CB-4619-A164-9EE95DD6D0C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6" tIns="47094" rIns="94186" bIns="470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86" tIns="47094" rIns="94186" bIns="47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076363" cy="470894"/>
          </a:xfrm>
          <a:prstGeom prst="rect">
            <a:avLst/>
          </a:prstGeom>
        </p:spPr>
        <p:txBody>
          <a:bodyPr vert="horz" lIns="94186" tIns="47094" rIns="94186" bIns="470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6"/>
            <a:ext cx="3076363" cy="470894"/>
          </a:xfrm>
          <a:prstGeom prst="rect">
            <a:avLst/>
          </a:prstGeom>
        </p:spPr>
        <p:txBody>
          <a:bodyPr vert="horz" lIns="94186" tIns="47094" rIns="94186" bIns="47094" rtlCol="0" anchor="b"/>
          <a:lstStyle>
            <a:lvl1pPr algn="r">
              <a:defRPr sz="1300"/>
            </a:lvl1pPr>
          </a:lstStyle>
          <a:p>
            <a:fld id="{BC8B0B12-AC1A-48AE-A23F-05F020AA5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4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8" tIns="96628" rIns="96628" bIns="9662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63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89d5db92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723900"/>
            <a:ext cx="6419850" cy="3611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89d5db92e_0_25:notes"/>
          <p:cNvSpPr txBox="1">
            <a:spLocks noGrp="1"/>
          </p:cNvSpPr>
          <p:nvPr>
            <p:ph type="body" idx="1"/>
          </p:nvPr>
        </p:nvSpPr>
        <p:spPr>
          <a:xfrm>
            <a:off x="735239" y="4577208"/>
            <a:ext cx="5881902" cy="4336302"/>
          </a:xfrm>
          <a:prstGeom prst="rect">
            <a:avLst/>
          </a:prstGeom>
        </p:spPr>
        <p:txBody>
          <a:bodyPr spcFirstLastPara="1" wrap="square" lIns="97043" tIns="97043" rIns="97043" bIns="9704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2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89d5db92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723900"/>
            <a:ext cx="6419850" cy="3611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89d5db92e_0_25:notes"/>
          <p:cNvSpPr txBox="1">
            <a:spLocks noGrp="1"/>
          </p:cNvSpPr>
          <p:nvPr>
            <p:ph type="body" idx="1"/>
          </p:nvPr>
        </p:nvSpPr>
        <p:spPr>
          <a:xfrm>
            <a:off x="735239" y="4577208"/>
            <a:ext cx="5881902" cy="4336302"/>
          </a:xfrm>
          <a:prstGeom prst="rect">
            <a:avLst/>
          </a:prstGeom>
        </p:spPr>
        <p:txBody>
          <a:bodyPr spcFirstLastPara="1" wrap="square" lIns="97043" tIns="97043" rIns="97043" bIns="9704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217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89d5db92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89d5db92e_0_3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71" tIns="94171" rIns="94171" bIns="9417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90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her findings in regard to higher perf hospitals reporting MORE mistakes than lower perf because of </a:t>
            </a:r>
            <a:r>
              <a:rPr lang="en-US" dirty="0" err="1"/>
              <a:t>pych</a:t>
            </a:r>
            <a:r>
              <a:rPr lang="en-US" dirty="0"/>
              <a:t> safety</a:t>
            </a:r>
          </a:p>
          <a:p>
            <a:r>
              <a:rPr lang="en-US" dirty="0"/>
              <a:t>https://</a:t>
            </a:r>
            <a:r>
              <a:rPr lang="en-US" dirty="0" err="1"/>
              <a:t>www.aamc.org</a:t>
            </a:r>
            <a:r>
              <a:rPr lang="en-US" dirty="0"/>
              <a:t>/news/amy-edmondson-psychological-safety-critically-important-medicine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2FB76-4F47-E84B-B01B-832CF97842A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4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11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63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915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14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24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d184f5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d184f544_0_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55" tIns="94155" rIns="94155" bIns="9415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91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89d5db92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89d5db92e_0_19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71" tIns="94171" rIns="94171" bIns="9417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3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42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7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9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3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5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0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0DF39-70A9-4AD5-836F-1AC0EBC45C98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80D6F-BD68-4604-8FE5-5D81A557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PTo9e3ILmms?feature=oembed" TargetMode="External"/><Relationship Id="rId4" Type="http://schemas.openxmlformats.org/officeDocument/2006/relationships/image" Target="../media/image102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PjZAeiU7uM?feature=oembed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NlLyeozPmOs?feature=oembed" TargetMode="Externa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50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5246-EA76-0C81-86F4-E5F8706D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842C-9883-0763-A92F-01CB082A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99061-DE23-8CB3-483F-FEF3F1C86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4" name="Online Media 3" title="Simon Sinek - Trust vs Performance (Must Watch!)">
            <a:hlinkClick r:id="" action="ppaction://media"/>
            <a:extLst>
              <a:ext uri="{FF2B5EF4-FFF2-40B4-BE49-F238E27FC236}">
                <a16:creationId xmlns:a16="http://schemas.microsoft.com/office/drawing/2014/main" id="{38116F18-72B7-DD7C-4900-2017E4B897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246888"/>
            <a:ext cx="8150087" cy="46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8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285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40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483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6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21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355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2CA07-0D0A-4907-44BD-7D72C442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63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4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D9C52-5D89-217C-E282-01425B80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23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91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14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03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16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9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7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077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46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4EE1-8F5B-4BE0-F3C0-80C7A9BA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75FC0-9B01-3C70-090F-5BE886442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B06B7-EB82-A317-08C6-EC83BB8EB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48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EB8D-50DA-7B0E-A366-6E45262A8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2695A-2BA1-DFD4-E2F1-407B0F00D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D840A-CA97-A466-A0FC-056B23AE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D9C52-5D89-217C-E282-01425B80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53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01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B07F-5DF4-2B25-D485-7AA9F2C3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Activity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E1E0B-EC7E-07F3-4047-C9F504082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What are the ways trust and psychological safety can be created through communication?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What types of communication behaviors and phrases get in the way of trust and psychological safety?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B26B7-B0AB-013A-C764-61D6AB7F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427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80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B8C3-C9E0-3E62-7D50-13EE4DD9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AF13F-3210-9FFD-88DF-2A650DEBD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6AE7A-EA6C-4AA4-4256-ABE7E236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60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AE49-86C1-D67C-D358-A8EE5691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Styles Conflict </a:t>
            </a:r>
            <a:r>
              <a:rPr lang="en-US" dirty="0">
                <a:highlight>
                  <a:srgbClr val="FFFF00"/>
                </a:highlight>
              </a:rPr>
              <a:t>**Tell 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FDDE1-F2DA-FEE0-5B14-EDF4AE4FE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Analytical vs Personal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Intuitive vs Functional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91116-3CCF-B7AA-2271-079DD6D00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28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89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53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03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58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D9C52-5D89-217C-E282-01425B80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72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475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2F6D-8006-7543-1BC1-54C0EB67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Reflection</a:t>
            </a:r>
            <a:r>
              <a:rPr lang="en-US" sz="1600" dirty="0">
                <a:highlight>
                  <a:srgbClr val="FFFF00"/>
                </a:highlight>
              </a:rPr>
              <a:t>**Maybe include a “ASK” icon on the slide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DBEFA-1539-A477-A205-1FF92585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Which of the example questions could you start using?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is something we are working on right now that could be improved by asking the team some good questions?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types of decisions and/or actions provide the opportunity to engage the team through questioning?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Are there other stakeholders that could benefit from me asking good questions (clients/customers, other department leaders, etc.)?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9E9ED-C9ED-D9F1-39F8-3882C96F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80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2F6D-8006-7543-1BC1-54C0EB67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Reflection</a:t>
            </a:r>
            <a:r>
              <a:rPr lang="en-US" sz="1600" dirty="0">
                <a:highlight>
                  <a:srgbClr val="FFFF00"/>
                </a:highlight>
              </a:rPr>
              <a:t>**Maybe include a “ASK” icon on the slide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DBEFA-1539-A477-A205-1FF92585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Which of the example questions could you start using?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is something we are working on right now that could be improved by asking the team some good questions?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types of decisions and/or actions provide the opportunity to engage the team through questioning?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Are there other stakeholders that could benefit from me asking good questions (clients/customers, other department leaders, etc.)?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9E9ED-C9ED-D9F1-39F8-3882C96F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210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0AC0-B631-9DD8-C47A-1EDFF94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Power of Listening     </a:t>
            </a:r>
            <a:r>
              <a:rPr lang="en-US" dirty="0">
                <a:highlight>
                  <a:srgbClr val="FFFF00"/>
                </a:highlight>
              </a:rPr>
              <a:t>*Include “Listen” 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8CBF-4029-5ABF-6FE2-6A6ABC062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Gather Information </a:t>
            </a:r>
          </a:p>
          <a:p>
            <a:pPr marL="0" indent="0">
              <a:buNone/>
            </a:pPr>
            <a:r>
              <a:rPr lang="en-US" dirty="0"/>
              <a:t>Build Trust</a:t>
            </a:r>
          </a:p>
          <a:p>
            <a:pPr marL="0" indent="0">
              <a:buNone/>
            </a:pPr>
            <a:r>
              <a:rPr lang="en-US" dirty="0"/>
              <a:t>Reduce Conflict </a:t>
            </a:r>
          </a:p>
          <a:p>
            <a:pPr marL="0" indent="0">
              <a:buNone/>
            </a:pPr>
            <a:r>
              <a:rPr lang="en-US" dirty="0"/>
              <a:t>Show Commitment </a:t>
            </a:r>
          </a:p>
          <a:p>
            <a:pPr marL="0" indent="0">
              <a:buNone/>
            </a:pPr>
            <a:r>
              <a:rPr lang="en-US" dirty="0"/>
              <a:t>Strengthen Relationships</a:t>
            </a:r>
          </a:p>
          <a:p>
            <a:pPr marL="0" indent="0">
              <a:buNone/>
            </a:pPr>
            <a:r>
              <a:rPr lang="en-US" dirty="0"/>
              <a:t>Inspire &amp; Motivate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*Make this look vs a list of items on a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AC3D9-3A06-5EF5-F4F5-61A91329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83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0AC0-B631-9DD8-C47A-1EDFF94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Power of Listening     </a:t>
            </a:r>
            <a:r>
              <a:rPr lang="en-US" dirty="0">
                <a:highlight>
                  <a:srgbClr val="FFFF00"/>
                </a:highlight>
              </a:rPr>
              <a:t>*Include “Listen” 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8CBF-4029-5ABF-6FE2-6A6ABC062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makes listening so hard?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2F920-9A4F-B9F0-35B7-7205DBE7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032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0AC0-B631-9DD8-C47A-1EDFF94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Power of Listening     </a:t>
            </a:r>
            <a:r>
              <a:rPr lang="en-US" dirty="0">
                <a:highlight>
                  <a:srgbClr val="FFFF00"/>
                </a:highlight>
              </a:rPr>
              <a:t>*Include “Listen” 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8CBF-4029-5ABF-6FE2-6A6ABC062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2400" b="1" dirty="0">
                <a:latin typeface="+mj-lt"/>
              </a:rPr>
              <a:t>Most people do not listen with the intent to understand; they listen with the intent to reply.” – Stephen Covey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47D59-1BDC-64B4-60A6-1867298E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63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0AC0-B631-9DD8-C47A-1EDFF94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Power of Listening     </a:t>
            </a:r>
            <a:r>
              <a:rPr lang="en-US" dirty="0">
                <a:highlight>
                  <a:srgbClr val="FFFF00"/>
                </a:highlight>
              </a:rPr>
              <a:t>*Include “Listen” 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8CBF-4029-5ABF-6FE2-6A6ABC062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things good listeners do: </a:t>
            </a:r>
          </a:p>
          <a:p>
            <a:pPr marL="0" indent="0">
              <a:buNone/>
            </a:pPr>
            <a:r>
              <a:rPr lang="en-US" dirty="0"/>
              <a:t>Think before speaking</a:t>
            </a:r>
          </a:p>
          <a:p>
            <a:pPr marL="0" indent="0">
              <a:buNone/>
            </a:pPr>
            <a:r>
              <a:rPr lang="en-US" dirty="0"/>
              <a:t>Listen with respect</a:t>
            </a:r>
          </a:p>
          <a:p>
            <a:pPr marL="0" indent="0">
              <a:buNone/>
            </a:pPr>
            <a:r>
              <a:rPr lang="en-US" dirty="0"/>
              <a:t>Ask, “Is it worth it?”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9D00E-0DBF-5F88-091C-79312426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439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450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08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D9C52-5D89-217C-E282-01425B80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82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19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91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996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1C0-0ADB-EC6E-60FC-F615C3F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E69ED-3CA6-C803-AC93-7F9FCE67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868774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What are your top 3 takeaways?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Based on what you learned today, what are your greatest opportunities for growth as a leader? And what actions can you take?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What steps can you take to build psychological safety and trust on your team?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How will you be more intentional with your relationships by making deposits into their relationship bank accounts?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Where do you need to focus on improving your communication – Tell, Ask, or Listen? What actions can you take?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EAB69-6783-7A04-B025-6628621A9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14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506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14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1BE7-23EF-0938-D803-B04DB2F7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418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97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E677AF-7566-A4D4-147D-7B384CACF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Online Media 1" title="The Devil Wears Prada (1/5) Movie CLIP - Gird Your Loins! (2006) HD">
            <a:hlinkClick r:id="" action="ppaction://media"/>
            <a:extLst>
              <a:ext uri="{FF2B5EF4-FFF2-40B4-BE49-F238E27FC236}">
                <a16:creationId xmlns:a16="http://schemas.microsoft.com/office/drawing/2014/main" id="{D1644AEE-4FC4-8806-B285-5BD0714891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050" y="95416"/>
            <a:ext cx="8921364" cy="46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0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7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1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90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py of Embracing Imperfection Corporate Slides Vitale Buford">
            <a:hlinkClick r:id="" action="ppaction://media"/>
            <a:extLst>
              <a:ext uri="{FF2B5EF4-FFF2-40B4-BE49-F238E27FC236}">
                <a16:creationId xmlns:a16="http://schemas.microsoft.com/office/drawing/2014/main" id="{A7CABE76-4848-4784-9E0C-1846CB6D0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3825" y="1468700"/>
            <a:ext cx="538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LEADING WITH 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IMPERFECTION</a:t>
            </a:r>
            <a:endParaRPr sz="56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F817-D7DA-DF06-D1D8-0A9CCDE6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7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6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44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/>
          <a:stretch/>
        </p:blipFill>
        <p:spPr>
          <a:xfrm>
            <a:off x="322027" y="0"/>
            <a:ext cx="8821969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18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23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5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7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49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42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8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3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4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04CE-9586-4DDA-D228-0AFC6108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2185F-B140-0B27-EC62-10F46580B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0B2DA03-C717-3012-A242-A19ADAFA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9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31CBB-9057-51E5-99B5-D171619C0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35786"/>
            <a:ext cx="9143991" cy="50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6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31CBB-9057-51E5-99B5-D171619C0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5" y="35786"/>
            <a:ext cx="9016759" cy="50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8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99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  <p:pic>
        <p:nvPicPr>
          <p:cNvPr id="4" name="Online Media 3" title="Elizabeth Gilbert &quot;Let's call Perfectionism What It Really Is&quot;">
            <a:hlinkClick r:id="" action="ppaction://media"/>
            <a:extLst>
              <a:ext uri="{FF2B5EF4-FFF2-40B4-BE49-F238E27FC236}">
                <a16:creationId xmlns:a16="http://schemas.microsoft.com/office/drawing/2014/main" id="{19D58FD7-54E2-F199-562D-61F325F6F6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175" y="174926"/>
            <a:ext cx="8849801" cy="48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0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6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90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45A13-5E98-84BA-6806-D6AF6CB97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1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2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49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3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0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4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4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0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4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9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43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6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1704"/>
          <a:stretch/>
        </p:blipFill>
        <p:spPr>
          <a:xfrm>
            <a:off x="307723" y="0"/>
            <a:ext cx="8832297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2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1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7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980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2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42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69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6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9BD3-ED7E-63CA-22CD-38CC321F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3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7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82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87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9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7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7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87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600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4FF8C-C96A-4FCD-D713-4DFDB989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1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-79637" y="-44797"/>
            <a:ext cx="9303265" cy="523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895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-79637" y="-44797"/>
            <a:ext cx="9303265" cy="523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3180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r="1804"/>
          <a:stretch/>
        </p:blipFill>
        <p:spPr>
          <a:xfrm>
            <a:off x="329979" y="0"/>
            <a:ext cx="8814015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90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93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611" y="-17783"/>
            <a:ext cx="9207223" cy="5179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3353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62570-6FA7-1039-8779-8BE53F1EE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13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69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56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E538-7E2B-6FBD-445C-4F7C9CB4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EDDD-0947-E2A9-2BC9-96B0672A9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93F7-97A6-8CE0-198E-5AD8AD8F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537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8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50E4-1F38-C9E7-FF05-8A80453E3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145-DFA8-281A-D645-571BF269C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5FC1-51F0-8EE5-F50A-F59EB4E6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217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A5A7-E10A-A8E1-3017-EA960821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E2E96-6318-727B-26D9-B375C528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27A2D-6FDF-7420-0B4B-688C67A0B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76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A5A7-E10A-A8E1-3017-EA960821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E2E96-6318-727B-26D9-B375C528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8327A2D-6FDF-7420-0B4B-688C67A0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59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73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626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414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5246-EA76-0C81-86F4-E5F8706D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842C-9883-0763-A92F-01CB082A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4899061-DE23-8CB3-483F-FEF3F1C8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E677AF-7566-A4D4-147D-7B384CAC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068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2A1E-5ACA-3C91-2E82-0E84D404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3EEE1-98F3-8DA1-5FB8-16DAF87EF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43B423A-F6A4-CF18-584C-9864DBA0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5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5246-EA76-0C81-86F4-E5F8706D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842C-9883-0763-A92F-01CB082A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99061-DE23-8CB3-483F-FEF3F1C8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A0C1-F4C8-098C-C476-B2BD55F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6D3A-6248-8017-9191-BFB177E0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AA84-855A-E40F-7C43-DCE9DF3E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89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8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ow psychological safety is lost and regained over time: evidence from  organizational newcomers - 8 Nov 2022 - hhs.se - Stockholm School of  Economics">
            <a:extLst>
              <a:ext uri="{FF2B5EF4-FFF2-40B4-BE49-F238E27FC236}">
                <a16:creationId xmlns:a16="http://schemas.microsoft.com/office/drawing/2014/main" id="{DEA90308-A432-4027-2757-867C649E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8650"/>
            <a:ext cx="10035338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Fearless Organization eBook by Amy C. Edmondson - EPUB Book | Rakuten  Kobo United States">
            <a:extLst>
              <a:ext uri="{FF2B5EF4-FFF2-40B4-BE49-F238E27FC236}">
                <a16:creationId xmlns:a16="http://schemas.microsoft.com/office/drawing/2014/main" id="{77317289-63DE-18F1-6637-84C11DA9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410"/>
            <a:ext cx="2781300" cy="41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424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5246-EA76-0C81-86F4-E5F8706D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842C-9883-0763-A92F-01CB082A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99061-DE23-8CB3-483F-FEF3F1C8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98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47D0-7BB2-2DB8-C3D6-FD601E5A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79856-D9DB-0B53-5601-08930B34B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When psychological safety exists, team members feel comfortable being themselves, sharing their thoughts and opinions, and engaging in open and honest communication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They trust that their ideas will be heard and respected, even if they differ from others.</a:t>
            </a:r>
          </a:p>
          <a:p>
            <a:pPr marL="114300" indent="0"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" indent="0">
              <a:buNone/>
            </a:pP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They feel safe taking interpersonal risks, such as speaking up, asking questions, and making mistakes, without the fear of negative consequences or judgment.</a:t>
            </a:r>
          </a:p>
          <a:p>
            <a:pPr marL="114300" indent="0">
              <a:buNone/>
            </a:pPr>
            <a:endParaRPr lang="en-US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" indent="0">
              <a:buNone/>
            </a:pPr>
            <a:r>
              <a:rPr lang="en-US" sz="2000" dirty="0">
                <a:highlight>
                  <a:srgbClr val="FFFF00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Is there a way we can lay this out so it isn’t straight text? </a:t>
            </a:r>
          </a:p>
          <a:p>
            <a:pPr marL="11430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A poster with a brain and check marks&#10;&#10;Description automatically generated">
            <a:extLst>
              <a:ext uri="{FF2B5EF4-FFF2-40B4-BE49-F238E27FC236}">
                <a16:creationId xmlns:a16="http://schemas.microsoft.com/office/drawing/2014/main" id="{F4F15006-BC97-0E0D-4C0A-C234ED0DE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26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130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820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20A1-9897-F497-84BC-0668B15D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67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7129-91DF-A03A-435C-22957690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2BB6C-ADF5-F39D-0361-71AF6BC5A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4CE4F-C8A9-E958-13AA-6E567245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86EA01353E64387E5EA5BF4F9EE2F" ma:contentTypeVersion="17" ma:contentTypeDescription="Create a new document." ma:contentTypeScope="" ma:versionID="d645ce50148ee66bca971f1114b96c48">
  <xsd:schema xmlns:xsd="http://www.w3.org/2001/XMLSchema" xmlns:xs="http://www.w3.org/2001/XMLSchema" xmlns:p="http://schemas.microsoft.com/office/2006/metadata/properties" xmlns:ns2="c9dd2d73-e165-4ce1-943c-5ac98886f85e" xmlns:ns3="74bf47f5-71ed-4234-91f1-f3f3b064108d" targetNamespace="http://schemas.microsoft.com/office/2006/metadata/properties" ma:root="true" ma:fieldsID="26f6d9d7851aeb9d04141223e7e6e9cd" ns2:_="" ns3:_="">
    <xsd:import namespace="c9dd2d73-e165-4ce1-943c-5ac98886f85e"/>
    <xsd:import namespace="74bf47f5-71ed-4234-91f1-f3f3b06410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d2d73-e165-4ce1-943c-5ac98886f8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f4c09c-e3df-4b6a-98f9-0f29d501e641}" ma:internalName="TaxCatchAll" ma:showField="CatchAllData" ma:web="c9dd2d73-e165-4ce1-943c-5ac98886f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f47f5-71ed-4234-91f1-f3f3b06410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2636d41-b675-4351-9414-de5169cc2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213C42-73A1-4261-AB18-3E01ABDA9512}"/>
</file>

<file path=customXml/itemProps2.xml><?xml version="1.0" encoding="utf-8"?>
<ds:datastoreItem xmlns:ds="http://schemas.openxmlformats.org/officeDocument/2006/customXml" ds:itemID="{2A8157DB-A274-4CF2-9F6D-B23DC7DEE7D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6628</TotalTime>
  <Words>561</Words>
  <Application>Microsoft Office PowerPoint</Application>
  <PresentationFormat>On-screen Show (16:9)</PresentationFormat>
  <Paragraphs>84</Paragraphs>
  <Slides>147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3" baseType="lpstr">
      <vt:lpstr>Arial</vt:lpstr>
      <vt:lpstr>Calibri</vt:lpstr>
      <vt:lpstr>Calibri Light</vt:lpstr>
      <vt:lpstr>Raleway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Psychological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 Activity </vt:lpstr>
      <vt:lpstr>PowerPoint Presentation</vt:lpstr>
      <vt:lpstr>PowerPoint Presentation</vt:lpstr>
      <vt:lpstr>Communication Styles Conflict **Tell Icon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Reflection**Maybe include a “ASK” icon on the slide</vt:lpstr>
      <vt:lpstr>Reflection**Maybe include a “ASK” icon on the slide</vt:lpstr>
      <vt:lpstr>The Power of Listening     *Include “Listen” Icon</vt:lpstr>
      <vt:lpstr>The Power of Listening     *Include “Listen” Icon</vt:lpstr>
      <vt:lpstr>The Power of Listening     *Include “Listen” Icon</vt:lpstr>
      <vt:lpstr>The Power of Listening     *Include “Listen” Icon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Vitale Buford Hardin</dc:creator>
  <cp:lastModifiedBy>Andrea McCaskey</cp:lastModifiedBy>
  <cp:revision>10</cp:revision>
  <cp:lastPrinted>2023-11-13T18:36:16Z</cp:lastPrinted>
  <dcterms:created xsi:type="dcterms:W3CDTF">2022-10-15T13:14:14Z</dcterms:created>
  <dcterms:modified xsi:type="dcterms:W3CDTF">2023-11-13T20:03:42Z</dcterms:modified>
</cp:coreProperties>
</file>